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58" r:id="rId8"/>
    <p:sldId id="261" r:id="rId9"/>
    <p:sldId id="262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565D74-6282-A747-857F-3D566900C3FA}">
          <p14:sldIdLst>
            <p14:sldId id="256"/>
            <p14:sldId id="257"/>
          </p14:sldIdLst>
        </p14:section>
        <p14:section name="Intro" id="{476EF588-66B3-B847-9260-7BA2EB2784AE}">
          <p14:sldIdLst>
            <p14:sldId id="260"/>
            <p14:sldId id="258"/>
            <p14:sldId id="261"/>
            <p14:sldId id="262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old_mq" id="{C25963EC-581B-B042-BEE3-5BB036454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1D9"/>
    <a:srgbClr val="9D192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3196" autoAdjust="0"/>
  </p:normalViewPr>
  <p:slideViewPr>
    <p:cSldViewPr snapToGrid="0" snapToObjects="1" showGuides="1">
      <p:cViewPr varScale="1">
        <p:scale>
          <a:sx n="84" d="100"/>
          <a:sy n="84" d="100"/>
        </p:scale>
        <p:origin x="164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1BBD-78C6-4040-800E-5016DFFA288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5D7C-D193-5F48-A3B1-199EEB24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92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3BAE-43E1-5649-B616-84DEDA9F5D0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DBF3D-4762-7A44-BD76-FA6416141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8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2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tens of millions of dollars to 1k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data added to browsers provide context for understanding genomic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3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0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325556"/>
            <a:ext cx="8534400" cy="11726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1D1C3-21EE-6E4A-88BF-6A434533C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2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BD86-7EE2-FC41-9BEC-D0B816C63A37}" type="datetime1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89970"/>
            <a:ext cx="10756900" cy="84719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4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5274738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Arial"/>
                <a:cs typeface="Arial"/>
              </a:defRPr>
            </a:lvl1pPr>
          </a:lstStyle>
          <a:p>
            <a:r>
              <a:rPr lang="en-US" dirty="0"/>
              <a:t>Course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16089-CB41-D84F-8316-E194CA384B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2" y="147636"/>
            <a:ext cx="10782297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761130" cy="899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70" y="2174875"/>
            <a:ext cx="5386917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50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5040" y="2174875"/>
            <a:ext cx="5389033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7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972800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0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64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595A-1EE7-984C-9F40-E4FEE1B6EE9D}" type="datetime1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upathdb.org/eupathdb" TargetMode="External"/><Relationship Id="rId2" Type="http://schemas.openxmlformats.org/officeDocument/2006/relationships/hyperlink" Target="https://img.jgi.doe.gov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prbrc.org/" TargetMode="External"/><Relationship Id="rId4" Type="http://schemas.openxmlformats.org/officeDocument/2006/relationships/hyperlink" Target="https://www.fludb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ce@icermali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mariam.quinones@nih.gov" TargetMode="External"/><Relationship Id="rId4" Type="http://schemas.openxmlformats.org/officeDocument/2006/relationships/hyperlink" Target="mailto:ACE-GLOBAL-ANNOUNCE@list.nih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astgenome.org/" TargetMode="External"/><Relationship Id="rId7" Type="http://schemas.openxmlformats.org/officeDocument/2006/relationships/hyperlink" Target="https://www.ncbi.nlm.nih.gov/genome/gd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ast.ensembl.org/index.html" TargetMode="External"/><Relationship Id="rId5" Type="http://schemas.openxmlformats.org/officeDocument/2006/relationships/hyperlink" Target="http://genome.ucsc.edu/" TargetMode="External"/><Relationship Id="rId4" Type="http://schemas.openxmlformats.org/officeDocument/2006/relationships/hyperlink" Target="http://www.wormbase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xfordjournals.org/nar/database/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669" y="5398020"/>
            <a:ext cx="10940224" cy="1225804"/>
          </a:xfrm>
        </p:spPr>
        <p:txBody>
          <a:bodyPr>
            <a:normAutofit/>
          </a:bodyPr>
          <a:lstStyle/>
          <a:p>
            <a:r>
              <a:rPr lang="en-US" dirty="0"/>
              <a:t>Genome Databases</a:t>
            </a: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Mariam </a:t>
            </a:r>
            <a:r>
              <a:rPr lang="en-US" sz="2400" dirty="0" err="1">
                <a:solidFill>
                  <a:schemeClr val="tx1"/>
                </a:solidFill>
                <a:latin typeface="Arial"/>
                <a:cs typeface="Arial"/>
              </a:rPr>
              <a:t>Quiñones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, PhD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DB6FE-F141-274D-8661-FC94D726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921"/>
            <a:ext cx="12192000" cy="466036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2F133E5-8A4A-A247-9C22-ADB5537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 using the Table Browser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79654B91-609D-704D-9990-351CE24E6B4E}"/>
              </a:ext>
            </a:extLst>
          </p:cNvPr>
          <p:cNvSpPr/>
          <p:nvPr/>
        </p:nvSpPr>
        <p:spPr>
          <a:xfrm>
            <a:off x="0" y="5134340"/>
            <a:ext cx="800102" cy="670560"/>
          </a:xfrm>
          <a:prstGeom prst="donut">
            <a:avLst>
              <a:gd name="adj" fmla="val 13636"/>
            </a:avLst>
          </a:prstGeom>
          <a:solidFill>
            <a:srgbClr val="00B0F0"/>
          </a:solidFill>
          <a:ln>
            <a:solidFill>
              <a:srgbClr val="D971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40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0C2A-1CD9-0742-AB5F-B98E7B93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NCBI databases - https://</a:t>
            </a:r>
            <a:r>
              <a:rPr lang="en-US" sz="3600" dirty="0" err="1"/>
              <a:t>www.ncbi.nlm.nih.gov</a:t>
            </a:r>
            <a:r>
              <a:rPr lang="en-US" sz="36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A1C71-318F-6F48-8F2D-45045117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2733"/>
            <a:ext cx="9043194" cy="4420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B1745-C93F-8647-BF16-D56205AFE529}"/>
              </a:ext>
            </a:extLst>
          </p:cNvPr>
          <p:cNvSpPr txBox="1"/>
          <p:nvPr/>
        </p:nvSpPr>
        <p:spPr>
          <a:xfrm>
            <a:off x="9814560" y="3413147"/>
            <a:ext cx="2137829" cy="369332"/>
          </a:xfrm>
          <a:prstGeom prst="rect">
            <a:avLst/>
          </a:prstGeom>
          <a:noFill/>
          <a:ln>
            <a:solidFill>
              <a:srgbClr val="D971D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Links to related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9860D-D31A-5442-81CF-AEA14A3E5A58}"/>
              </a:ext>
            </a:extLst>
          </p:cNvPr>
          <p:cNvSpPr txBox="1"/>
          <p:nvPr/>
        </p:nvSpPr>
        <p:spPr>
          <a:xfrm>
            <a:off x="9814559" y="2437787"/>
            <a:ext cx="2290114" cy="369332"/>
          </a:xfrm>
          <a:prstGeom prst="rect">
            <a:avLst/>
          </a:prstGeom>
          <a:noFill/>
          <a:ln>
            <a:solidFill>
              <a:srgbClr val="D971D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Access to related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3C5D5-21C7-A44C-A53B-2C0CF1D0408F}"/>
              </a:ext>
            </a:extLst>
          </p:cNvPr>
          <p:cNvSpPr txBox="1"/>
          <p:nvPr/>
        </p:nvSpPr>
        <p:spPr>
          <a:xfrm>
            <a:off x="3155784" y="5778127"/>
            <a:ext cx="1975413" cy="369332"/>
          </a:xfrm>
          <a:prstGeom prst="rect">
            <a:avLst/>
          </a:prstGeom>
          <a:noFill/>
          <a:ln>
            <a:solidFill>
              <a:srgbClr val="D971D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Browser integrated</a:t>
            </a:r>
          </a:p>
        </p:txBody>
      </p:sp>
    </p:spTree>
    <p:extLst>
      <p:ext uri="{BB962C8B-B14F-4D97-AF65-F5344CB8AC3E}">
        <p14:creationId xmlns:p14="http://schemas.microsoft.com/office/powerpoint/2010/main" val="80742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6929-9810-CF49-9F20-8AE0EB6A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NCBI BLAST to DNA and Protein sequences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E907-5B2B-8E43-AA3C-E986AC88E531}"/>
              </a:ext>
            </a:extLst>
          </p:cNvPr>
          <p:cNvSpPr/>
          <p:nvPr/>
        </p:nvSpPr>
        <p:spPr>
          <a:xfrm>
            <a:off x="6922938" y="775454"/>
            <a:ext cx="383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6B4AC-5AFA-1642-96B4-8FEB5BE5CD37}"/>
              </a:ext>
            </a:extLst>
          </p:cNvPr>
          <p:cNvSpPr/>
          <p:nvPr/>
        </p:nvSpPr>
        <p:spPr>
          <a:xfrm>
            <a:off x="800102" y="1804160"/>
            <a:ext cx="2598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ource Sans Pro"/>
              </a:rPr>
              <a:t>Basic Local Alignment Search Tool</a:t>
            </a:r>
            <a:endParaRPr lang="en-US" b="1" i="0" u="none" strike="noStrike" dirty="0">
              <a:solidFill>
                <a:srgbClr val="000000"/>
              </a:solidFill>
              <a:effectLst/>
              <a:latin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81705-A4E3-A34D-B676-78B59C07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41" y="1595221"/>
            <a:ext cx="23114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E570A-3E76-6748-85E0-C10209E7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999" y="1595221"/>
            <a:ext cx="23114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2CDD4-3A65-6741-BF7C-B307EF23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578" y="2255621"/>
            <a:ext cx="23241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7E540-048A-154E-BDA6-A5E473ABC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41" y="1595221"/>
            <a:ext cx="2311400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BA802-02E3-7844-8519-C0B210BFD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41" y="3041336"/>
            <a:ext cx="7423760" cy="381666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9ED7B-DCB5-A844-BA71-F376BDB4E3EA}"/>
              </a:ext>
            </a:extLst>
          </p:cNvPr>
          <p:cNvSpPr/>
          <p:nvPr/>
        </p:nvSpPr>
        <p:spPr>
          <a:xfrm>
            <a:off x="800102" y="4185452"/>
            <a:ext cx="2296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ource Sans Pro"/>
              </a:rPr>
              <a:t>Other Search Tools</a:t>
            </a:r>
            <a:endParaRPr lang="en-US" b="1" i="0" u="none" strike="noStrike" dirty="0">
              <a:solidFill>
                <a:srgbClr val="00000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196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4FBD-3AEC-A04E-99FB-D7AC1EF6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147636"/>
            <a:ext cx="10904218" cy="995364"/>
          </a:xfrm>
        </p:spPr>
        <p:txBody>
          <a:bodyPr>
            <a:normAutofit fontScale="90000"/>
          </a:bodyPr>
          <a:lstStyle/>
          <a:p>
            <a:r>
              <a:rPr lang="en-US" dirty="0"/>
              <a:t>NCBI repository makes publishes your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0B396-D618-E74F-9500-ED8089B5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9" y="1539240"/>
            <a:ext cx="5200261" cy="463296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209DCAF-F527-8F47-B559-C67D9E842AA7}"/>
              </a:ext>
            </a:extLst>
          </p:cNvPr>
          <p:cNvSpPr/>
          <p:nvPr/>
        </p:nvSpPr>
        <p:spPr>
          <a:xfrm>
            <a:off x="6252210" y="3474720"/>
            <a:ext cx="529589" cy="1173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ED331-661E-924C-A0ED-3FBC80D9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10" y="1295400"/>
            <a:ext cx="518101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D22C-ED69-444C-988B-1024C9C6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Nucleotide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199C-C8E8-E04F-A401-93FDF401E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mirrors NCBI SRA and allows easy download of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6212-C016-644E-931D-158E058E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91890"/>
            <a:ext cx="11506200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9AC91-D8AA-494A-B25B-28D32885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80" y="1497848"/>
            <a:ext cx="4493719" cy="15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8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ED5F-62AE-8848-A7A3-2783B932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Specialized Genome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EAD0-9817-5641-9B87-04DBC06D5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2" y="1600205"/>
            <a:ext cx="10538457" cy="4525963"/>
          </a:xfrm>
        </p:spPr>
        <p:txBody>
          <a:bodyPr>
            <a:normAutofit/>
          </a:bodyPr>
          <a:lstStyle/>
          <a:p>
            <a:r>
              <a:rPr lang="en-US" dirty="0"/>
              <a:t>Prokaryotes</a:t>
            </a:r>
          </a:p>
          <a:p>
            <a:pPr lvl="1"/>
            <a:r>
              <a:rPr lang="en-US" dirty="0"/>
              <a:t>Integrated Microbial Genomes (IGM) </a:t>
            </a:r>
            <a:r>
              <a:rPr lang="en-US" dirty="0">
                <a:hlinkClick r:id="rId2"/>
              </a:rPr>
              <a:t>https://img.jgi.doe.gov</a:t>
            </a:r>
            <a:endParaRPr lang="en-US" dirty="0"/>
          </a:p>
          <a:p>
            <a:r>
              <a:rPr lang="en-US" dirty="0"/>
              <a:t>Eukaryotic Pathogens (</a:t>
            </a:r>
            <a:r>
              <a:rPr lang="en-US" dirty="0" err="1"/>
              <a:t>EuPathD</a:t>
            </a:r>
            <a:r>
              <a:rPr lang="en-US" dirty="0"/>
              <a:t>) </a:t>
            </a:r>
            <a:r>
              <a:rPr lang="en-US" sz="2000" dirty="0">
                <a:hlinkClick r:id="rId3"/>
              </a:rPr>
              <a:t>https://eupathdb.org/eupathdb</a:t>
            </a:r>
            <a:endParaRPr lang="en-US" sz="2000" dirty="0"/>
          </a:p>
          <a:p>
            <a:r>
              <a:rPr lang="en-US" dirty="0"/>
              <a:t>Influenza: </a:t>
            </a:r>
          </a:p>
          <a:p>
            <a:pPr lvl="2"/>
            <a:r>
              <a:rPr lang="en-US" dirty="0"/>
              <a:t>GSAID https://</a:t>
            </a:r>
            <a:r>
              <a:rPr lang="en-US" dirty="0" err="1"/>
              <a:t>www.gisaid.org</a:t>
            </a:r>
            <a:endParaRPr lang="en-US" dirty="0"/>
          </a:p>
          <a:p>
            <a:pPr lvl="2"/>
            <a:r>
              <a:rPr lang="en-US" dirty="0"/>
              <a:t>IRD </a:t>
            </a:r>
            <a:r>
              <a:rPr lang="en-US" dirty="0">
                <a:hlinkClick r:id="rId4"/>
              </a:rPr>
              <a:t>https://www.fludb.org</a:t>
            </a:r>
            <a:endParaRPr lang="en-US" dirty="0"/>
          </a:p>
          <a:p>
            <a:r>
              <a:rPr lang="en-US" dirty="0"/>
              <a:t>Viruses</a:t>
            </a:r>
          </a:p>
          <a:p>
            <a:pPr lvl="2"/>
            <a:r>
              <a:rPr lang="en-US" dirty="0"/>
              <a:t>VIPR </a:t>
            </a:r>
            <a:r>
              <a:rPr lang="en-US" dirty="0">
                <a:hlinkClick r:id="rId5"/>
              </a:rPr>
              <a:t>https://www.viprbrc.org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975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98-CB10-6A49-9A48-91F1ADAA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3" y="958850"/>
            <a:ext cx="4011084" cy="1162050"/>
          </a:xfrm>
        </p:spPr>
        <p:txBody>
          <a:bodyPr>
            <a:normAutofit/>
          </a:bodyPr>
          <a:lstStyle/>
          <a:p>
            <a:r>
              <a:rPr lang="en-US" sz="3600" dirty="0"/>
              <a:t>Let’s practice!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0412CC-CB90-C64C-91E0-6D6EC7B5F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687" y="3444240"/>
            <a:ext cx="6815667" cy="731520"/>
          </a:xfrm>
        </p:spPr>
        <p:txBody>
          <a:bodyPr/>
          <a:lstStyle/>
          <a:p>
            <a:r>
              <a:rPr lang="en-US" dirty="0"/>
              <a:t>Please follow exercises provided</a:t>
            </a:r>
          </a:p>
        </p:txBody>
      </p:sp>
    </p:spTree>
    <p:extLst>
      <p:ext uri="{BB962C8B-B14F-4D97-AF65-F5344CB8AC3E}">
        <p14:creationId xmlns:p14="http://schemas.microsoft.com/office/powerpoint/2010/main" val="383689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667"/>
            <a:ext cx="11582400" cy="962887"/>
          </a:xfrm>
        </p:spPr>
        <p:txBody>
          <a:bodyPr/>
          <a:lstStyle/>
          <a:p>
            <a:r>
              <a:rPr lang="en-US" dirty="0"/>
              <a:t>Today’s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5834" y="1600205"/>
            <a:ext cx="7928708" cy="4525963"/>
          </a:xfrm>
        </p:spPr>
        <p:txBody>
          <a:bodyPr>
            <a:normAutofit/>
          </a:bodyPr>
          <a:lstStyle/>
          <a:p>
            <a:r>
              <a:rPr lang="en-US" dirty="0"/>
              <a:t>Bioinformatics and Computational Biosciences Branch (BCBB), NIAID</a:t>
            </a:r>
          </a:p>
          <a:p>
            <a:r>
              <a:rPr lang="en-US" dirty="0"/>
              <a:t>National Institutes of Health, Bethesda, MD USA.</a:t>
            </a:r>
          </a:p>
          <a:p>
            <a:r>
              <a:rPr lang="en-US" dirty="0"/>
              <a:t>Contact our team via email: 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3"/>
              </a:rPr>
              <a:t>ace@icermali.org</a:t>
            </a:r>
            <a:endParaRPr lang="en-US" dirty="0"/>
          </a:p>
          <a:p>
            <a:pPr lvl="1"/>
            <a:r>
              <a:rPr lang="en-US" dirty="0"/>
              <a:t>Listserv: </a:t>
            </a:r>
            <a:r>
              <a:rPr lang="en-US" sz="2400" u="sng" dirty="0">
                <a:hlinkClick r:id="rId4"/>
              </a:rPr>
              <a:t>ACE-GLOBAL-ANNOUNCE@list.nih.gov</a:t>
            </a:r>
            <a:endParaRPr lang="en-US" sz="2400" u="sng" dirty="0"/>
          </a:p>
          <a:p>
            <a:pPr lvl="1"/>
            <a:r>
              <a:rPr lang="en-US" dirty="0"/>
              <a:t>Instructor: </a:t>
            </a:r>
            <a:r>
              <a:rPr lang="en-US" dirty="0">
                <a:hlinkClick r:id="rId5"/>
              </a:rPr>
              <a:t>mariam.quinones@nih.gov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32" y="1600205"/>
            <a:ext cx="1604817" cy="1604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867044" y="4039468"/>
            <a:ext cx="3180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Dr. Mariam </a:t>
            </a:r>
            <a:r>
              <a:rPr lang="en-US" b="1" dirty="0" err="1">
                <a:latin typeface="Arial"/>
                <a:cs typeface="Arial"/>
              </a:rPr>
              <a:t>Quiñones</a:t>
            </a:r>
            <a:r>
              <a:rPr lang="en-US" dirty="0">
                <a:latin typeface="Arial"/>
                <a:cs typeface="Arial"/>
              </a:rPr>
              <a:t>, </a:t>
            </a:r>
          </a:p>
          <a:p>
            <a:r>
              <a:rPr lang="en-US" dirty="0">
                <a:latin typeface="Arial"/>
                <a:cs typeface="Arial"/>
              </a:rPr>
              <a:t>Ph.D. in Molecular Microbiology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Ongoing Computational Biology projects: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16S microbiome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Ion Torrent Zika virus genome assembly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49F1-6F1B-9B44-883A-7CC6114F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Genome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4F30-0217-3B44-8323-9E4FBA63E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They address the need to access and view annotated genomic data to aid in interpretation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 first major web based programs to view genomic data were the </a:t>
            </a:r>
            <a:r>
              <a:rPr lang="en-US" sz="2800" dirty="0">
                <a:hlinkClick r:id="rId3"/>
              </a:rPr>
              <a:t>Sacharomyces (yeast) genome database</a:t>
            </a:r>
            <a:r>
              <a:rPr lang="en-US" sz="2800" dirty="0"/>
              <a:t> and the </a:t>
            </a:r>
            <a:r>
              <a:rPr lang="en-US" sz="2800" u="sng" dirty="0">
                <a:hlinkClick r:id="rId4" tooltip="WormBase"/>
              </a:rPr>
              <a:t>WormBase</a:t>
            </a:r>
            <a:r>
              <a:rPr lang="en-US" sz="2800" dirty="0"/>
              <a:t> (</a:t>
            </a:r>
            <a:r>
              <a:rPr lang="en-US" sz="2800" i="1" dirty="0"/>
              <a:t>C. </a:t>
            </a:r>
            <a:r>
              <a:rPr lang="en-US" sz="2800" i="1" dirty="0" err="1"/>
              <a:t>elegans</a:t>
            </a:r>
            <a:r>
              <a:rPr lang="en-US" sz="2800" i="1" dirty="0"/>
              <a:t> </a:t>
            </a:r>
            <a:r>
              <a:rPr lang="en-US" sz="2800" dirty="0"/>
              <a:t>genome)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Human genome databases: </a:t>
            </a:r>
            <a:r>
              <a:rPr lang="en-US" sz="2800" dirty="0">
                <a:hlinkClick r:id="rId5"/>
              </a:rPr>
              <a:t>UCSC Genome Browser</a:t>
            </a:r>
            <a:r>
              <a:rPr lang="en-US" sz="2800" dirty="0"/>
              <a:t>, Sanger’s </a:t>
            </a:r>
            <a:r>
              <a:rPr lang="en-US" sz="2800" dirty="0">
                <a:hlinkClick r:id="rId6"/>
              </a:rPr>
              <a:t>Ensembl</a:t>
            </a:r>
            <a:r>
              <a:rPr lang="en-US" sz="2800" dirty="0"/>
              <a:t> and NCBI’s </a:t>
            </a:r>
            <a:r>
              <a:rPr lang="en-US" sz="2800" dirty="0">
                <a:hlinkClick r:id="rId7"/>
              </a:rPr>
              <a:t>Genome Data Viewer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4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49F1-6F1B-9B44-883A-7CC6114F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Biological Databases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8F244-CB82-0F45-AC0B-0CF30F9BA31C}"/>
              </a:ext>
            </a:extLst>
          </p:cNvPr>
          <p:cNvSpPr/>
          <p:nvPr/>
        </p:nvSpPr>
        <p:spPr>
          <a:xfrm>
            <a:off x="6050827" y="6144444"/>
            <a:ext cx="5661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View list: </a:t>
            </a:r>
            <a:r>
              <a:rPr lang="en-US" dirty="0">
                <a:hlinkClick r:id="rId3"/>
              </a:rPr>
              <a:t>http://www.oxfordjournals.org/nar/database/c/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9A646-2B9D-094F-9C7B-BD4B90AD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827" y="1628019"/>
            <a:ext cx="5910372" cy="441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F19865-94FB-1043-B418-DE0973A3527E}"/>
              </a:ext>
            </a:extLst>
          </p:cNvPr>
          <p:cNvSpPr/>
          <p:nvPr/>
        </p:nvSpPr>
        <p:spPr>
          <a:xfrm>
            <a:off x="825500" y="2011680"/>
            <a:ext cx="5087620" cy="3651250"/>
          </a:xfrm>
          <a:prstGeom prst="rect">
            <a:avLst/>
          </a:prstGeom>
          <a:noFill/>
        </p:spPr>
        <p:txBody>
          <a:bodyPr wrap="square" lIns="91440" tIns="45720" rIns="91440" bIns="45720" numCol="3">
            <a:spAutoFit/>
          </a:bodyPr>
          <a:lstStyle/>
          <a:p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DNA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RNA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Protein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Pathways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Variants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Plants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Immune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rgbClr val="D971D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Metabolic</a:t>
            </a:r>
          </a:p>
          <a:p>
            <a:endParaRPr lang="en-US" sz="28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Genomes</a:t>
            </a:r>
          </a:p>
          <a:p>
            <a:endParaRPr lang="en-US" sz="2800" b="1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 Expression</a:t>
            </a:r>
          </a:p>
          <a:p>
            <a:endParaRPr lang="en-US" sz="2800" b="1" dirty="0">
              <a:ln w="0"/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Microbes</a:t>
            </a:r>
          </a:p>
          <a:p>
            <a:r>
              <a:rPr lang="en-US" sz="28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065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9066-2474-6B41-9B3B-A48A02BA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40" y="170760"/>
            <a:ext cx="11996420" cy="847195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The reduction in sequencing costs allow increase in genome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DAF0E-5E42-0F4B-9EB8-11B4B713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156454"/>
            <a:ext cx="7355840" cy="5516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72A9D-8F39-8046-A1C0-E4E6FEF99095}"/>
              </a:ext>
            </a:extLst>
          </p:cNvPr>
          <p:cNvSpPr/>
          <p:nvPr/>
        </p:nvSpPr>
        <p:spPr>
          <a:xfrm>
            <a:off x="1259840" y="6304002"/>
            <a:ext cx="7117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www.genome.gov</a:t>
            </a:r>
            <a:r>
              <a:rPr lang="en-US" dirty="0">
                <a:solidFill>
                  <a:schemeClr val="bg1"/>
                </a:solidFill>
              </a:rPr>
              <a:t>/images/content/costpergenome_2017.jpg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A5D64-B2A0-2A45-B950-1568A22B5733}"/>
              </a:ext>
            </a:extLst>
          </p:cNvPr>
          <p:cNvSpPr/>
          <p:nvPr/>
        </p:nvSpPr>
        <p:spPr>
          <a:xfrm>
            <a:off x="8376920" y="6165502"/>
            <a:ext cx="3672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www.genome.gov</a:t>
            </a:r>
            <a:r>
              <a:rPr lang="en-US" dirty="0"/>
              <a:t>/27541954/</a:t>
            </a:r>
            <a:r>
              <a:rPr lang="en-US" dirty="0" err="1"/>
              <a:t>dna</a:t>
            </a:r>
            <a:r>
              <a:rPr lang="en-US" dirty="0"/>
              <a:t>-sequencing-costs-data/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E4FA4-6347-5F4B-AAF5-8981D74E64AD}"/>
              </a:ext>
            </a:extLst>
          </p:cNvPr>
          <p:cNvSpPr txBox="1"/>
          <p:nvPr/>
        </p:nvSpPr>
        <p:spPr>
          <a:xfrm>
            <a:off x="8181340" y="1562606"/>
            <a:ext cx="39805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Whole Genomes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Targeted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Deep sequencing</a:t>
            </a:r>
          </a:p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Comparative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Epigenetics /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Metagenomics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0FE8493-142C-9740-B915-6FBE10E1AC64}"/>
              </a:ext>
            </a:extLst>
          </p:cNvPr>
          <p:cNvSpPr/>
          <p:nvPr/>
        </p:nvSpPr>
        <p:spPr>
          <a:xfrm>
            <a:off x="9525000" y="2993291"/>
            <a:ext cx="350520" cy="594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8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BFF1-169E-EA4C-BBB0-BA2FA084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genome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8E4B-CF70-5E44-918B-AB573BA5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genomic features (e.g. genes, regulatory elements, transcripts)</a:t>
            </a:r>
          </a:p>
          <a:p>
            <a:r>
              <a:rPr lang="en-US" dirty="0"/>
              <a:t>Explore region of interest for annotations such as gene expression, histone modification, conservation across species, mutations</a:t>
            </a:r>
          </a:p>
          <a:p>
            <a:r>
              <a:rPr lang="en-US" dirty="0"/>
              <a:t>Use browser to upload custom tracks of data and compare with published tracks</a:t>
            </a:r>
          </a:p>
          <a:p>
            <a:r>
              <a:rPr lang="en-US" dirty="0"/>
              <a:t>Download sequence data </a:t>
            </a:r>
            <a:r>
              <a:rPr lang="en-US"/>
              <a:t>in multiple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1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47711"/>
            <a:ext cx="900684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else is in a Genome Browser?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1447800"/>
            <a:ext cx="10115550" cy="1600200"/>
          </a:xfrm>
        </p:spPr>
        <p:txBody>
          <a:bodyPr wrap="square">
            <a:normAutofit/>
          </a:bodyPr>
          <a:lstStyle/>
          <a:p>
            <a:pPr>
              <a:buNone/>
            </a:pPr>
            <a:r>
              <a:rPr lang="en-US" dirty="0"/>
              <a:t>With a genome browser, you display of genomic information from biological databases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93520" y="2667001"/>
            <a:ext cx="9951722" cy="3520770"/>
            <a:chOff x="175586" y="2819401"/>
            <a:chExt cx="8358815" cy="3054266"/>
          </a:xfrm>
        </p:grpSpPr>
        <p:sp>
          <p:nvSpPr>
            <p:cNvPr id="6" name="TextBox 5"/>
            <p:cNvSpPr txBox="1"/>
            <p:nvPr/>
          </p:nvSpPr>
          <p:spPr>
            <a:xfrm>
              <a:off x="175586" y="3657601"/>
              <a:ext cx="8358815" cy="2216066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known and predicted genes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</a:t>
              </a:r>
              <a:r>
                <a:rPr lang="en-US" sz="2000" dirty="0" err="1">
                  <a:latin typeface="Arial Regular"/>
                </a:rPr>
                <a:t>ESTs</a:t>
              </a:r>
              <a:endParaRPr lang="en-US" sz="2000" dirty="0">
                <a:latin typeface="Arial Regular"/>
              </a:endParaRP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mRNAs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</a:t>
              </a:r>
              <a:r>
                <a:rPr lang="en-US" sz="2000" dirty="0" err="1">
                  <a:latin typeface="Arial Regular"/>
                </a:rPr>
                <a:t>CpG</a:t>
              </a:r>
              <a:r>
                <a:rPr lang="en-US" sz="2000" dirty="0">
                  <a:latin typeface="Arial Regular"/>
                </a:rPr>
                <a:t> islands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assembly gaps and coverage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chromosomal bands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homology to other organisms	 </a:t>
              </a:r>
            </a:p>
            <a:p>
              <a:pPr>
                <a:buFont typeface="Arial"/>
                <a:buChar char="•"/>
              </a:pPr>
              <a:endParaRPr lang="en-US" sz="2000" dirty="0">
                <a:latin typeface="Arial Regular"/>
              </a:endParaRP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RNA-</a:t>
              </a:r>
              <a:r>
                <a:rPr lang="en-US" sz="2000" dirty="0" err="1">
                  <a:latin typeface="Arial Regular"/>
                </a:rPr>
                <a:t>seq</a:t>
              </a:r>
              <a:r>
                <a:rPr lang="en-US" sz="2000" dirty="0">
                  <a:latin typeface="Arial Regular"/>
                </a:rPr>
                <a:t> data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Transcription factor binding sites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GC percent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Splicing variants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Known </a:t>
              </a:r>
              <a:r>
                <a:rPr lang="en-US" sz="2000" dirty="0" err="1">
                  <a:latin typeface="Arial Regular"/>
                </a:rPr>
                <a:t>SNPs</a:t>
              </a:r>
              <a:endParaRPr lang="en-US" sz="2000" dirty="0">
                <a:latin typeface="Arial Regular"/>
              </a:endParaRP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Associated publications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Sequence repeats</a:t>
              </a:r>
            </a:p>
            <a:p>
              <a:pPr>
                <a:buFont typeface="Arial"/>
                <a:buChar char="•"/>
              </a:pPr>
              <a:endParaRPr lang="en-US" dirty="0">
                <a:latin typeface="Arial Regular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2819401"/>
              <a:ext cx="797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Arial Regular"/>
                </a:rPr>
                <a:t>Besides genome sequence, they provide additional data: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6200000" flipH="1">
            <a:off x="10011713" y="2417270"/>
            <a:ext cx="581054" cy="533398"/>
          </a:xfrm>
          <a:prstGeom prst="curvedConnector4">
            <a:avLst>
              <a:gd name="adj1" fmla="val 32785"/>
              <a:gd name="adj2" fmla="val 14285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>
                <a:latin typeface="Arial Regular"/>
              </a:rPr>
              <a:pPr/>
              <a:t>7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63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E5AA14-D619-F34D-8278-621D06CC6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9955B-D0C9-7348-A367-8A0FAE21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3" y="193878"/>
            <a:ext cx="9782682" cy="64964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31FDF1-30D1-684E-A95E-579B4DA4E3F3}"/>
              </a:ext>
            </a:extLst>
          </p:cNvPr>
          <p:cNvSpPr/>
          <p:nvPr/>
        </p:nvSpPr>
        <p:spPr>
          <a:xfrm>
            <a:off x="7689582" y="193878"/>
            <a:ext cx="364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4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D46675-C127-9A45-AB9F-B58529D9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1" y="1322712"/>
            <a:ext cx="9858164" cy="553528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2F133E5-8A4A-A247-9C22-ADB5537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which tracks to display or add custom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79654B91-609D-704D-9990-351CE24E6B4E}"/>
              </a:ext>
            </a:extLst>
          </p:cNvPr>
          <p:cNvSpPr/>
          <p:nvPr/>
        </p:nvSpPr>
        <p:spPr>
          <a:xfrm>
            <a:off x="5699760" y="3810000"/>
            <a:ext cx="1386840" cy="670560"/>
          </a:xfrm>
          <a:prstGeom prst="donut">
            <a:avLst>
              <a:gd name="adj" fmla="val 1363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97383875710458463EDA0E89A10EA" ma:contentTypeVersion="2" ma:contentTypeDescription="Create a new document." ma:contentTypeScope="" ma:versionID="2f960dcec338e100cd6466dab9018ec3">
  <xsd:schema xmlns:xsd="http://www.w3.org/2001/XMLSchema" xmlns:xs="http://www.w3.org/2001/XMLSchema" xmlns:p="http://schemas.microsoft.com/office/2006/metadata/properties" xmlns:ns2="6b6a75c0-8068-4b07-98cd-ab24caf00bf2" targetNamespace="http://schemas.microsoft.com/office/2006/metadata/properties" ma:root="true" ma:fieldsID="324511019646d6bfe3804cb9728f2e9d" ns2:_="">
    <xsd:import namespace="6b6a75c0-8068-4b07-98cd-ab24caf00bf2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a75c0-8068-4b07-98cd-ab24caf00bf2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  <xsd:element name="Status" ma:index="9" nillable="true" ma:displayName="Status" ma:default="Draft" ma:format="Dropdown" ma:internalName="Status">
      <xsd:simpleType>
        <xsd:restriction base="dms:Choice">
          <xsd:enumeration value="Draft"/>
          <xsd:enumeration value="Submitted for Review"/>
          <xsd:enumeration value="Accepted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6b6a75c0-8068-4b07-98cd-ab24caf00bf2" xsi:nil="true"/>
    <Status xmlns="6b6a75c0-8068-4b07-98cd-ab24caf00bf2">Draft</Status>
  </documentManagement>
</p:properties>
</file>

<file path=customXml/itemProps1.xml><?xml version="1.0" encoding="utf-8"?>
<ds:datastoreItem xmlns:ds="http://schemas.openxmlformats.org/officeDocument/2006/customXml" ds:itemID="{5B66A8B3-772A-402D-8FE3-184E2FE2E1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619761-5E5C-44E7-8C39-16880BF6C9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6a75c0-8068-4b07-98cd-ab24caf00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5FC393-EF8D-4A21-970E-189614C3D44B}">
  <ds:schemaRefs>
    <ds:schemaRef ds:uri="6b6a75c0-8068-4b07-98cd-ab24caf00bf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3438</TotalTime>
  <Words>521</Words>
  <Application>Microsoft Macintosh PowerPoint</Application>
  <PresentationFormat>Widescreen</PresentationFormat>
  <Paragraphs>118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Regular</vt:lpstr>
      <vt:lpstr>Calibri</vt:lpstr>
      <vt:lpstr>Source Sans Pro</vt:lpstr>
      <vt:lpstr>Office Theme</vt:lpstr>
      <vt:lpstr>PowerPoint Presentation</vt:lpstr>
      <vt:lpstr>Today’s Instructor</vt:lpstr>
      <vt:lpstr>Introduction to Genome Databases</vt:lpstr>
      <vt:lpstr>Other Biological Databases</vt:lpstr>
      <vt:lpstr>The reduction in sequencing costs allow increase in genome sequencing</vt:lpstr>
      <vt:lpstr>What can you do with genome databases?</vt:lpstr>
      <vt:lpstr>What else is in a Genome Browser?</vt:lpstr>
      <vt:lpstr>PowerPoint Presentation</vt:lpstr>
      <vt:lpstr>Select which tracks to display or add custom</vt:lpstr>
      <vt:lpstr>Download data using the Table Browser</vt:lpstr>
      <vt:lpstr>NCBI databases - https://www.ncbi.nlm.nih.gov/</vt:lpstr>
      <vt:lpstr>NCBI BLAST to DNA and Protein sequences</vt:lpstr>
      <vt:lpstr>NCBI repository makes publishes your data</vt:lpstr>
      <vt:lpstr>European Nucleotide Database</vt:lpstr>
      <vt:lpstr>Other Specialized Genome Databases</vt:lpstr>
      <vt:lpstr>Let’s practice!</vt:lpstr>
    </vt:vector>
  </TitlesOfParts>
  <Company>NIH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Karlynn Noble;meghan.coakley@nih.gov</dc:creator>
  <cp:lastModifiedBy>Quinones, Mariam (NIH/NIAID) [E]</cp:lastModifiedBy>
  <cp:revision>161</cp:revision>
  <cp:lastPrinted>2015-05-28T13:25:58Z</cp:lastPrinted>
  <dcterms:created xsi:type="dcterms:W3CDTF">2015-04-15T14:43:01Z</dcterms:created>
  <dcterms:modified xsi:type="dcterms:W3CDTF">2018-08-21T02:48:39Z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0x0101001FD97383875710458463EDA0E89A10EA</vt:lpwstr>
  </property>
</Properties>
</file>